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8" r:id="rId4"/>
    <p:sldId id="276" r:id="rId5"/>
    <p:sldId id="275" r:id="rId6"/>
    <p:sldId id="273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74" r:id="rId15"/>
    <p:sldId id="260" r:id="rId16"/>
    <p:sldId id="261" r:id="rId17"/>
    <p:sldId id="286" r:id="rId18"/>
    <p:sldId id="270" r:id="rId19"/>
    <p:sldId id="271" r:id="rId20"/>
    <p:sldId id="272" r:id="rId21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Eurostile" panose="020B0504020202050204" pitchFamily="34" charset="0"/>
      <p:regular r:id="rId31"/>
      <p:bold r:id="rId32"/>
    </p:embeddedFont>
  </p:embeddedFontLst>
  <p:custDataLst>
    <p:tags r:id="rId33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C7C60D5A-2727-4900-BFBE-EA99FBEC39D9}" type="datetimeFigureOut">
              <a:rPr lang="es-ES"/>
              <a:pPr/>
              <a:t>31/01/2019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B217BE0-D894-408E-82AB-FE6786BE28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9632B-5E2F-47D4-BA50-11FA376F0396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45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49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0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7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30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A9508-38C8-43ED-B054-B701B6DDA492}" type="slidenum">
              <a:rPr lang="es-ES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51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0A84-AC36-47A0-8339-50202985F477}" type="slidenum">
              <a:rPr lang="es-ES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07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C711F-8DD1-47D3-970A-D299C23CA87F}" type="slidenum">
              <a:rPr lang="es-ES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45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A1791-EDB6-4187-A100-F4C7FBD4DC05}" type="slidenum">
              <a:rPr lang="es-ES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12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4868-1F46-4555-A4CB-D42938D47547}" type="slidenum">
              <a:rPr lang="es-ES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5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/>
              <a:t>ip</a:t>
            </a: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7B7E-9E7D-451F-9761-565086F6D125}" type="slidenum">
              <a:rPr lang="es-ES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63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01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29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19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0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13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26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8BA4-3A15-4F81-9084-E079043F1D97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750D-9B08-499A-8E2C-8E0D3E91B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CF79-8E50-49D5-9F5B-94F5E7343E62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ADED-3FE0-4411-99E8-32D3EEFDF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60F3-70AA-4CA8-A386-FF5C6DDE771B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3A62-93F6-4CCF-B374-E5DE2BC08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36B5-93B5-48DA-9B6B-3DB86A8873D3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9D6-E1A5-4CE5-AE24-CB8FE3F25C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B0B4-3585-4FEB-9E84-1B863AC48832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F2CC-ECEB-4387-9550-7F258674AB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69F-CBE0-4402-A4EF-6BF562504A9B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798-A8C6-41FD-A928-C40769AE1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CC40-C217-40C8-8FE1-0A28DB540DDB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E9A6-660D-4006-A92B-6F07A280E5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43A-DE6A-4D66-A210-C6AC337C6C69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6C8-69D4-4F55-9772-909C2460D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D0F3-1636-4572-95CC-0797B6ADFF09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AEF9-B0CB-4B18-B1F5-00D34AF4E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A06B-D55C-4517-9657-03B78CA4B6C3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0A63-A4E5-4A4E-9782-7EF7BFB0C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599-DB04-4519-8A13-E43AFEFDD349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24C2-B893-4C97-A6D9-81A17CCC0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74B80-2DCD-4546-B0C6-0C0D32F1F02A}" type="datetimeFigureOut">
              <a:rPr lang="es-ES"/>
              <a:pPr>
                <a:defRPr/>
              </a:pPr>
              <a:t>31/01/2019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35393E-77CE-4F2E-9428-6555950E5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apeburgos.es/tic/Plan_Seguridad_Burgo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apeburgos.es/tic/Plan_Seguridad_Burg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apeburgos.es/tic/Plan_Seguridad_Burgo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28688" y="0"/>
            <a:ext cx="2000250" cy="528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39" name="5 CuadroTexto"/>
          <p:cNvSpPr txBox="1">
            <a:spLocks noChangeArrowheads="1"/>
          </p:cNvSpPr>
          <p:nvPr/>
        </p:nvSpPr>
        <p:spPr bwMode="auto">
          <a:xfrm>
            <a:off x="1071563" y="214313"/>
            <a:ext cx="17859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9900" b="1">
                <a:solidFill>
                  <a:schemeClr val="bg1"/>
                </a:solidFill>
                <a:latin typeface="Calibri" pitchFamily="34" charset="0"/>
              </a:rPr>
              <a:t>@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29"/>
          <a:stretch>
            <a:fillRect/>
          </a:stretch>
        </p:blipFill>
        <p:spPr bwMode="auto">
          <a:xfrm>
            <a:off x="2915816" y="692696"/>
            <a:ext cx="542925" cy="2071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99816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lipse"/>
          <p:cNvSpPr/>
          <p:nvPr/>
        </p:nvSpPr>
        <p:spPr>
          <a:xfrm>
            <a:off x="857250" y="37147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286125" y="908720"/>
            <a:ext cx="560635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Eurostile" pitchFamily="34" charset="0"/>
              </a:rPr>
              <a:t>PLAN DE SEGURIDAD Y CONFIANZA DIGITAL EN EL ÁMBITO EDUCATIVO 2019.</a:t>
            </a:r>
          </a:p>
          <a:p>
            <a:pPr algn="just"/>
            <a:endParaRPr lang="es-ES" sz="3200" b="1" dirty="0">
              <a:solidFill>
                <a:srgbClr val="FFC000"/>
              </a:solidFill>
              <a:latin typeface="Eurostile" pitchFamily="34" charset="0"/>
            </a:endParaRPr>
          </a:p>
          <a:p>
            <a:pPr algn="just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Eurostile" pitchFamily="34" charset="0"/>
              </a:rPr>
              <a:t>TALLERES CON ALUMNOS</a:t>
            </a:r>
          </a:p>
          <a:p>
            <a:pPr algn="just"/>
            <a:endParaRPr lang="es-ES" sz="3200" b="1" dirty="0">
              <a:solidFill>
                <a:schemeClr val="accent1">
                  <a:lumMod val="75000"/>
                </a:schemeClr>
              </a:solidFill>
              <a:latin typeface="Eurostile" pitchFamily="34" charset="0"/>
            </a:endParaRPr>
          </a:p>
          <a:p>
            <a:pPr algn="just"/>
            <a:endParaRPr lang="es-ES" sz="3200" b="1" dirty="0">
              <a:solidFill>
                <a:schemeClr val="accent1">
                  <a:lumMod val="75000"/>
                </a:schemeClr>
              </a:solidFill>
              <a:latin typeface="Eurostile" pitchFamily="34" charset="0"/>
            </a:endParaRP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Eurostile" pitchFamily="34" charset="0"/>
              </a:rPr>
              <a:t>Redes y herramientas colaborativas (I)</a:t>
            </a:r>
            <a:r>
              <a:rPr lang="es-ES" sz="3200" dirty="0">
                <a:solidFill>
                  <a:srgbClr val="FFC000"/>
                </a:solidFill>
                <a:latin typeface="Eurostile" pitchFamily="34" charset="0"/>
              </a:rPr>
              <a:t> </a:t>
            </a:r>
          </a:p>
        </p:txBody>
      </p:sp>
      <p:sp>
        <p:nvSpPr>
          <p:cNvPr id="20484" name="AutoShape 4" descr="data:image/jpeg;base64,/9j/4AAQSkZJRgABAQAAAQABAAD/2wCEAAkGBhMSEBUUEhMWFRQUGRoZFhUYGBoYGxYgGhcaGxkXHBwYHSYeGBwjHxYaHy8gIycpLCwsGCIxNTAqNSYrLCkBCQoKDgwOGg8PGjUkHyQpLDUqKiwpLy0sMCw1KiwvLykvNC8sLCwpLCkuLDYsLC8pLywsLCksLSksNS8sKTQsLP/AABEIANMA7wMBIgACEQEDEQH/xAAcAAEAAgMBAQEAAAAAAAAAAAAABgcDBAUCAQj/xABKEAACAQIEAgcDBgsFBwUAAAABAgMAEQQSITEFBgcTIkFRYXEygZEUQqGxssEjMzZSYnJzkrPR8Ag0goThFRYkJVOitDVDY3ST/8QAGgEBAAIDAQAAAAAAAAAAAAAAAAQFAQIDBv/EADIRAAEEAAQCCgEFAAMBAAAAAAEAAgMRBBIhMUFRBRNhcYGRobHB8BQiMkLR4SMz8Qb/2gAMAwEAAhEDEQA/ALxpSlESlKURKUpREpSlESlfC1ec9EXulakgdr5Xy20GgNyNyb7jusLd+vh7ws5YaizA2YeB8vEEWI8jRFsUrzc0z+NEXqlY/lC+Ir6swOxHpRF7pXyvtESlKURKUpREpSlESlKURKUpREpSlESlKURKUpREpSvjNaiITXnU+VeQbm+5+gV4xOJEal5GVFUXLE2AHiSdKIs2UV8eQAEkgAbk6AVW/MPSwASmEXN/8r3A/wAKaE+pt6Go9FjXxKGXFSu5RtQRmUXsF7B7A1P5tvjU1mCkLcztB6qC/GsDsrdT6K24eLxEWQl/NAWH7wGX6aymcZgw7xZh9I+8e+oJisbJBD1mbL7NlLs7C4APYY21JOl9LD0GtgefcxyyqzEsApVQAb7XGYkn0rQYZzxbNV0OIDP+zTw0VifL77KfXT+etYf9swi+diuXcurKB7yMo+NctOJABi/ZykA309oAqbHx2t4gjurNOudSCXsQRZTYt8Nb+FjUdoB3Uh1jZdxHVgCCCDsQfqIr46X0PaFVLxLhs+BcSYWdgkmoAuD6FQMjfD3CuzwHpS1CYtLd3WoPtJ96/CprsC8tzxHMPXyUFuOaHZJRlPp5qfBsvfdfPdf5j6vq2K14J0lQMjB0YaEEEEe6vWHbSx7ja/1e+1qgKw3WalKURKUpREpSlESlKURKUpREpSlESlKURKUpRF5dwBc1iVC2p28P5/yr4nba/cPZ+9vuH+tMdjUhjaSRgqICzE9wFEJpavHOORYSEyzNZRoAN2PcqjvJ/wBTYCqW5h5qxHEJQDcJf8HCtyB4E29pvPu7rU45x5+J4vM7FIl0RN8ikgXsNCx0JPoNdAdFJWknfqgq9YSgCWQWPZsM1rXA18bm+5q7w2HEQzEW72VLiJzMcoNN9/8AFM2xGHwiDDwRpLKV/CSaWH5xL7+NlFrAjbvz4ThDkN8sk7EFm6qwy5TH2CStr2II9U871GuV+DSHFR5omKo4J7JyizAE320P9aVY3FcJGUdpFdgyiMqguW7V1sB3hjvtVdiDklvNYI1PYfn22Vth6dDkyU4H1FUO733Vf4pWxcn/AA2GKoDayKTr+k1rD37XqQcu8oSQsZ50/FKzKmYG5AuNQSLb+Gtq6kMkqSxqqCHDwsnWIpBI6zsoHOxJJBIGwNySbV2+KcspPdszpJlyq4ZgF3scoIBOpHpXMzxknqm5auufxv22upima1rZn5rq/Px1G+laUtKHGxnEPdhZxFEgPz2IaQ6d+kq/GuVzZxaGGXKY2kkKgkdY6oo7jlBsT7h613eAcrwYY9kh5gO05NyL+A+YDb+d6hpEp4gJMRGy9a7RKR2cpy9WCubcC99d9d6zg8P1t9ZsNavx0WmOxbYCDCTrQBrTl5e65+Lxi9VI8Slc+RDsPzna2U2Gybkne+964MgvqdTXX41w1cOxivncHVxYAfogXJ+Nj6g1yytehw8XUx1hhxJsjSjw5n7a89NOMRLmxh4AUDrY48gOd+C3uXuZpsE90N0J7cZPZbzH5reY996tzg3HYcSnWxsLEWYGwKkbqw8e176pFxW9y7x18HOJFF12dPzl+4jcH/WtcXgeuZnqn1r2rXC40QyFgNsvS9+//Fd/y6MfPX94fzrOrX2rVwGPSaNXjbMji4P9fD1FFgCOMuga4Kja9rhrbA6EHxv5V5kitCvSAg6hbdKUospSlKIlKUoiUpSiJSlKIlKUoiVqcTxJSMkDUkDewFzbMTY2Avcm3dW3WKXVh7/q/wBaIscTsBqgtt2Wv9YWq36XuMStGsUYIhVh1zeL2zKnoAQx7rsvhViTHqUZhqignL4WF7L/AC+FqieJVZhEvZdAxlkbQgsO0Pi75vRLbGu0Lgx4ceC4zNL2lo4quOWOV2mUyPIYYr5c1jd++w2FttTpU2wXKEUeSTDt20Fw18wkNtbm5AB8hpWy2OZg0isY4UB7YGZ5Lb5QbgLfQGxJra4DgmjRnkJzyHMwJ0TwGml7bkbn0rEuMkmdWwXaLAR4dmc/uH2uzt8locHwlp58RKJETOcqtmOUn2nIF9B7N9tT4VMsOAy3UggjQg3B94rgwTSSo0oz9XY9XGhytJY6EtuAbaAW01ro8ucD6lSzMWlk1ftEgHwAJ7trnU+NRGE3Xqpk4BsnQjSh98+1ZOC4VZMOS4v1rOzjxu5AHjoqqPdW/i5SQyROglADAN2tCdyoYGxsRe9cbi3FLSCNZ5FIUZoooc8hvsQ5BVQR9W9aXL+CeHF9ZIHX5RHIQrtncCMx5cx/OOZjYaDQd1M1HKE6rM0yONcQPvZ3rXbF4nC4hJsQikOMs8qnsWJJQewMpTx1uN9bGo/j+dJHlMipGCCLHKTfKWyPZjoQGNbfNvGcHikLxvN13ZCq1wlr66G4Glzp31p4LkfEPF1nZAZQyAnVydl/Q9TpqPdeYeMxuDpxQojX0048vtqgxEkckbhAbcCDQvXe9a0vffXhXHh4zGvM5eRizm1yfIWG3kKYXAvIwCLcnTwGgvvtsL11eJ8vhVaSIkBADJDIMssV9NRazrf5w7q3OG8WmwEIDwowlIkjz3ve1gwtcACw8DrU6N5hhzNOZ17Du3rc0OGw4aKHNlxM/VgBra3J212s0Brx3PE2uLwjhgn6xQfwmS8S3AztmFxrp7N9NK5eIiKsQwIIJBB0II39DXW47xv5S4fq0jIGpQasfEnvIrQx2L6wg63ygEscxJHfe1z77kbXsBWwnlmeJIxYujrtoPTY96fixQRmKZ1Eixpo4WarfXca6EFSzox49lkOFc9mS7ReTDVlHhcC/qp8asq/audl7/M+Pu7/ADqgMLiGjkWRTYxsGB8wbj6vhV+8NxayxJIvsyKHH+IX++q7pOEMkzjj7qV0ZNnjyHh7LaBr7WKPQ5e7cfyrLVUrVKUpREpSlESlKURKUpREpSlESsTbj3j+vhWWtSWe+ii5DanYDx1+O16IuZzvIPkE4N8rAK1t7O6q1vPKxriiFVmZVAUWXKAQCMoykAb2AEfl8K73Ma/gO37IeMkAE6LIrep28KivyuOScG6ta4ikXXUG0sd9rmw08vEVtmAbqjWFzjXJbmK4mkJXrDoxIBAJ2Hfb+vKtyKVJkIVgym4JB8rW8Qfprlq64gROq3UO2dWAGXsMpDA99yNNaycKwqpMyEG4AaNrkEodMjfn5TtmvYEVHzEnsUwxNDeIeN/P77rqY3NFh7w6dUFOW18yrbMuo3y31HeK62GxyMcqtdsgew/Na+U+GtjXIxmBckSRG0qiwPzXG5jcd4PiNQTceBw8kwP25HQpa0SI24VGY6/v2v8Ao1myH0sBjXRF5Oo89ffmtrhnOUUo0SYEa2EZfQ6j8Xmtp411Z8OJUzhSGyNkLXVlzrb1Xu7tK0cNy0ixBbnPGWySL2XUMxYKD3gBrWNwbbVHObOaGgjfDmYSSMuXsplZb97MHyg2voFvqNt67YeKWVwZufZRsXLBE0vaaGu/Hu71FeH4dMPiQcQwtC/bRLMSV1Fr9llvvrceAqT4zpKjYWXDs1mDDO4GqkMDoDsRteq+Vq9Zq9MOjjmBlOf0Pf8AeG3Jebk6RY9tRN6vThqL5dnYee/NWxJxqMz3aRcmUZgQCdRcxLlvn1ILNra1hubar4bBTxiESRsEJspbKyG50BaxsNtu6q5wPEpIWzRSMjWtdTa4vt5isWJxBdmdjdmJJNhqSbk1AZ0ZMC7M4N5dvLj8Kc/pHDENMbS41rzHEkiufbVDgu1zXhcNG0a4eTPYMHGbMFObQDuA9quJhYA7ZWYLfZjsDfvttWzwvEJcxy26uQWzkX6o3FpBYja1iO8ela/FcGYJWjNjl1DDZgRdWHiCDVkyMQNMDAbOuYVr2/b0Va+Z2IcMRK4EDTKbNDkP/Rqutw7loPM8DkFlFiQx7FtS+3a2AA/S8tLE5DJXCiJjrDI8fuvnQ+9XU1BOQkbNNJa/ZCLoe0SbkA+NgCfUVYvCcAy52BHbCFrj5wBBOnkEHuqjxL5AXRyOvZXcLYXZZIWZR46+a7Eo2Pgf9KyVpPi7ABxlJIAO6k32v3H1Av3XrdqCpaUpSiJSlKIlKUoiUpSiJSlKIvhrn4ZjGMrjReyHGoI8Tb2T430866NYk7/U/XRFwudOILFw+aQnRUYaa3LDKo95YfGqL5X5hMLdXIA0L5c2oUplvZ1PcwufWrq6S+HZ+GYkqozBA23cjBj9ANfnZX7jb6vqqdAxro3AqHLI5krXN4K7uFcPkR2dn0k3Tc+TEjQtbcjfz3rtBUzoTbOAwXWxINswA79gahPK3Mcj5MOerZ1TRiWW4Sym+huR7r/XIse0ixIxAeVHBXIpsTcgrbWwKEi5qs0Y3TZXLg+SQZyATpQrl2evYuvg8QxxUi3ORI49O7Mxc39bAV24/wCjUN4PwqRpjPPmBzZkjBHZNrAtY6kDQCpHg+Iq5YLmOQ5SbaX7wDsSO/wvRhJGq0xDAHU03QF1ta2eLYt4oJXSxZI2Zb+KgnW2+1UXNKzMzuczEksx3JJuTVvc4SynByCFSSRZtDfL863ibD4E1TLTX7x5WvVx0a94kIaNOJ+FT9IxRGDO82dabfqfvDksyvXotWFHHfWSTTSrw4kNmaziQfjVUTMG52GfJegI8zenj8L2Hr6WFYM39a18LedbTRiRzX2QRyP3zWmHndCx0eUEHmBdj7t86rKzV1lxb4uOOCyl4+zESLM1/mX2OmutvZ3vvwust4/176+Ca21/jbb0FR8RA6VoGbY2D72pWFxMcLicgNiiDtfAjlr5cFZXK2Lgij6oEqwbK5b2WfS4DAlPAWvcgCp3gDZDeoPyVw7Lg1DW/CEuRuDrZd79yg1OMHCAl7XJ8dfrrzMn7zRsc16QH9IsUeItecSOsDIBow1J2F9NPE1v1hIsR53+sVmrREpSlESlKURKUpREpSlESlKURKxbE/H7jWWvEiX9RtRF4xOHEkbIwurAqw8QRY/Qa/K3GOHNh8RJC3tRuyHzsbA+8WPvr9Udb3d+1v68vqqpum7lgAR4tF3Ijl89Owx+BX92pWGfTsvNRcSy25uSr7g/MBgmjkAuVGt7+GU2sRuttDpfXuq3uXuOriohItrd9jqp2Ksp9n4kHxqksDw5pD4KNzYnu2AG58q2ocRLDKrYdZY2FrGxu1juwtY38Nqy9sTnZWmiPJdm9fk6x4sHbTU93+6clePERIyWjYi57eX28vfkubBv63rNw6FkjUROCg2V0II11FxlN7+IvXH5X4+cTFeRQki6MgNxsO0PAHw1t413kkqDlBNgqWXvY3q3Cu8LKWnNu1GgBF8oLk666tYD4GoJzpyJIJGnwy50c3aJR2kJ3yge0t9dNRfa2tTvrdLeO1Y04qDCZRcKATbv7N7i3cbi1SIJ3QOzNKizwDEtykeXNVPhuUsY9ssD6ki+gsQbEG57NiCNfCtziXJeIgC5yrMwY5ELOwCi7MeyBlF9Te1Wfw1OriRTva7ebHVj8Sa9tEucva7FQpJ1uoJNrbAan1qS/pGdwFUCuDOj8PG85rLeVqkcVA8bFXBBG4Pd3/ffTe9fIpu/w+FzW3zbg3ixcge5F+y3ioUBR7lyiuT1nY9Dr8NKtS7roG5uNX8/0qxjfx8S4s0y3Xx4cVtiBpJMqDMzGw1H0k6DTW58K2+A8PEsvaUskRzS5deyDY9+vu7r1zIHNsykh8wAA3IZWBtb4e/zqddHxAinkJC6qWYgWACEm58B2jburjipHRx5Wnhoe1dcKxsshkcLs6g8jr4EHipTwFiURVsVC397HMFHcLKRf1A8al0BFrd4tceFcbl3DWRWWMKtgQvskX1sVOx11F96ycy8cjw8JkcMHGkYGhLeAOot3m9xburz9iNtu4K/ozy1GNzouwfbHkD91ZaovGcx4mSRpGmkDN3KzKB4AAHQCrP6PsW8mBVpGLnM4uxubBtBc6mokGNbM8sAVljeiX4SISOcDqBSktKqrpC4rKuOZUlkUKiaKzKBcXOx86jQ4ziP+vL/APo/865SdItjeW5dlJg6BfNE2TOBYvZX1Sqt6OMdPJjbNJIyiNiwZmYd1tz4mrSqZh5hMzOBSqsdhDhJerJvRKUpXdQkpSlESlKURKUpRFrOt5PAqosfUm/2RWpx7hK4rDSQSezIpGbfKd1b1BAPurdxGHJIZTlYbG1wQdwR3jTxBrxeQfNTzsxHvtl++gNahYIvRfl/iWEmwkzxOLMhsy65W038wRqD4EGtI4sgnIzhTsMx+Gh+mr/555D+Xx50ypiI7hTuHF7hGJHnobaX8CajfKXIfVQE4mGMyGQkBkBK2ta53vcX3t4XBuZvWMIz1rxUYCUf8YOnBd3AxxxIscYChRoo1PnfvJ8Sd69R44mYxjQKgZjuQSdB4C41rinif/EPZQCgyrmuAuvaYqAWuSALWGg31rqcPjypcHMXuxkFu0T3+QGwHdaq0SZzpzVs/D9S237kCvvYPVdWN7VyY8PKV6oBVRZGYse1mHWF1AUHzF722t41qYjHyq4CvnCMvWdhQBmYALcX7RvsNq6smIy3JsBa5JOgtv8AWKxYf4JlfABVG9u/+9VuYWIIDqSWN2Y7sfE/VYaCvoxilmUHtKASPDNe31GownH5Llu5gMkdrmwv2j4Xv39wFesFjyrNmIZ3OZxt3WFvICwFdG61lXKRhbZfv9vwG3fouP0nMl4+1+ENjltsoDgtfuuSBbvy+VQRiV3uLj00qVc8FBiVkBBMqC1xqhXSwvpY3B9c2u1RQJmbVyzE2sFYsSdLW8e61W2GlyNyEaKqxMHWHrA79R03AoAcb49y3eCwySzLHEmZjqLd1vnE9wHn9dqm3KnL7TvHBqYYT1k2hGY6CNG9QuYjuX9aupyFyR1AErhuudbFTbsAm9tPnaC+ulrVY+EwoQeZ386i4iYPfbdvnmpOHYYoyw7nj2clkhjyi1Vv0jcExL4gSgNJEQFRVBPVnS6kD846379u4VZlfKrp4RMzISrHBYt2El6xovvX5/xeFaORo30ZCVYb6g2OtWx0a/3Bf13+1Vacy/33EftZPtmrL6Nh/wAvT9d/tGqjADLiHAcj7r1PTbi7BNceJb7FdbiHLeGnfPLCjta2YjWw22qreeoYI8WYoI1RY1AbL3sdT8AQPjVwYvEiONnb2UUsfQC5+qqExmLMsjyN7TsWPvN679JFrWgAalQ//nxI97nFxytFAXpZVjdFWAtDLKR7bBR6INfpY/Cp1XG5PwPVYGFTvlzH1clj9q3urs1YYZmSJrexUfSE3XYl7+30GgSlKV3UJKUpREpSlESlKURKUpRFg9l/JvrG/wBFvhSXDK3dr41kljuPA9x8POsccncdG8PvHiKIuTjOBi4awJGx7x99cfHRFQbb+F9fX3VMwaxy4ZG3ANAAskkqqsNhm6oXB11J11N7knzv9Vbs3ELpZlB8b7EHQ3+P0VPZeEpsNPIf6Vy8TygGJIYa7gj+Vbty1RC1e55cXA8bUHiwgX2bgX20t9V/pr7ibgBrHs63H0j0Iv8ARUwwvKJIszrcaHQ93f7xY++t+PleJdSS23l3+VZOXLQWQ95eHv1+VXUvJvy+NGZ8lmLXC5mysPZGoA7j31KeV+jqDCnOqsz/APUfVh+qLAL6gX86mWHwSILKoFZiax1jsuW9Fq5rXPL6VF8582YyDG8QgjlnCy5Ew+V2AiaMQSSZLHsdhmvb86uhjecJ0xfBl+UOFOHwrTqXP4YzkIS4v2yAM2t971YmN5Fws0jSOGzM8j3zbGXDrA9tNBkVfeL1gbo6wpRl/CWKYeO+fVVwxBisbaHTXxqwGJhygFvDXyr29ViiuJhZsUeNy4Uyv8niLYy5ka5EkaxrBv8Ai1kLuF202rmdEHHMRNOwmnllD4dZSJHLgMZ5FJW/sCwAsthptViJwGIYt8UL9bJGsTa9nKrFhp43O9aHLPI2GwDO0Ae7AKM7lsihiwRb7LdidbnzriZ2FhbWtDh5rNG1VXMJ/wCMxH7WT7ZqzujdbcPTzZz/AN5H3VCOM8mYxsRMywMytI7BgVsQzEg+1fY1YHI/DZIMGiSrle7HLobXY2vbTz99eYwUb2zuLhz917DpeeJ+CY1jwTY0BHIrW6Rsd1eBYDeVlT3HtN9Cke+qmweGMkiIN3ZV/eIH31afSLwafERRCBc+VyWUEA6rYHUi/f8AGony/wAm4xMXCzwlVSRWZiVsApBOzeVa42N8k40NaLfomeGDBkl4DtTVi+z2VsItgANhoK9UpV4vHJSlKIlKUoiUpSiJSlKIlKUoiV5eMHcXr1SiKsefOlSTh2M+TpAJOwrZjIQe1fS2Q+HjWxyP0tRY+YYeWNoZmvk7WZHIBJW9lKtYE2I1sde6oX0o/lDD/lf4tY+f2EHMsboLHrMM5tpckqGPvA19auW4aJ0bRWpbd3xXPMbVndIXM8mFhjiwgzYzEuEgSwJFrF3s2lgNLnQZrnQGu/wHDTph0GJmE01ru4VVW5+aoUDsja51O/fYQ/pR53n4fJheoSJuu6wMZFLEZTGBlIYW9s11ekTmmXA4UNh4DLNI2VewzKgAJLsE1PcALi5PlUHq3FjGgfuvX7sFtepUhxDmNs/zTo/l4N6DY+WvdXH525gbC4KWeLIzxKHAa5XVlUXykHXNca91QrlrpC4gnFEwPEY4ry2sUABQshZNVYqQbWI3F99NZR0n4dU4NiwqhQVU2AA/9xPCsCAslY12oJHlaXYXO6L+kSXiRnSdY0eLIyiMMLq2YG+ZjsQP3qdKHSHJw0wJAkbPLnZg4Y2VcoHssupJP7tQXo8PyLi2D7kx2Fj+Lpf+LD/3V46Um+VYvHTbpgvk+HT9Z3Jf4HrB8Kn/AI0f5O36auvT3WmY5VdnLfEmxGDw8zgBpYo3YLewLICQLkm2vjXSqqeaOMTYblvAyYeVonyYZcymxsYTcfQK7HMvGp05cTEJKyzmDDMZQe1dzFmPqcx+NQThiSCOLqC3zKfUvVdYbjuIPLBxJlcz9S7dbftXEjAG/oLVCsFxjjOO4cXhmdI8KJGlmLlJJ2BL5VZRchEsLXAve5OgGzMG5124CjSZlfVeXOhqvORefHbgkuKxJ6x8L1iljoZMqqyXt3nOFv5XqNcppxrHo+PjxuWzERwNfqpcvtJl9lF+aDYm4Oo3rAwjhmzEAA1famZd3oT5hxOKjxRxMzylGjC5je11a9tPKu5yJxjiM8mJGPh6pEK9SerKZgWe+5ObQL8aiX9nz8VjP14vsvXQ6H+YcTiZ8cuImeURsmQMb5bvKDb90fCpGJjGaUgChl+hatOgVnXrzIeyfQ1V/HeVONSCbEHiJiyZ2igjLKMqklVJSwvlA3Da7mu10Vc0y47hzPOc0kTtGXsAXARWVjbS9nt7r1Edh6ZnDga3pbXrS5fQjzBiMVDiTiZnlKOgUsb2uhJtVmVUf9nr8Riv14/sGrcrbGgCdwH3RGbJSlKiLZKUpREpSlESlKURKUpRFQvSj+UMP+V/i1j5+tPzKiIQfwmGjNtdQVLfC+vpU3566JG4hjDiBiRF2FXKYy3s31uHHj4Vm5I6IIcBOMRJKZ5Vvk7ORUJFi1rks1iRcnvOl9auG4mJsbTeobVVxXPKbUe6ffxuA9ZftQ1IOl3nqbARRR4ayyzl+2QDkVMt7A6ZiWGpuBY6bVv9IXR6eJvh2E4i6jPoUL5sxQ/nC1snnvXzpK6Pf9pxR5JBHLCWylgSrB7ZlNtR7IIOu22tcI5IiIg/YXfwskHWlWOG4fPDzJhUxU5nmDxF5D+lETlHkt7A6egq1ulT/wBHxX6i/wARKjvC+h2SLGYfFNjWleIo0nWIWLlbghWL3VctlF72t7hOuZeBLjMLJh2YosoALLYkWYHS+ndSaZhkjcDdVelcUANFU5zbhmi4XwbHRjtQLGpPuEie68bD/FXzH4Q/7tS4h/xmMxYmY+RkKj3dkn/FVtJybhzgYsFMvXRRKijNcE5Nm7BFj6Vi5h5IhxWBXBAmGJMmXJqVEew7V7+p1ro3GN/SDwdd9l2sZVAefPyYwPphf4JrLzlx+Acs4eLrFMk0OGVFBBPY6suSO4LkIJ8bCp1juSoZuGrgJGYokaIr6BgYwMr7Wvp6biopw7oKw0cEyPM7ySgKJcir1YDqxyrrqctiSdtrXN0c8NDMdnXtuhB4LBhfyQP/ANeT+K1Z+QfyZk/Z4v65KlEXJMa8LPD+sfIUZOssM1mYte23fXvgnJqYbhzYJZGZGWVc5Azfhc1zYaaZq5OnYWuHN9+CzR9FVHLERblXHhe6a59F+Ts30A1MOivmPDxcDBklVBhzL1tyLi7s66bkkMLeJ0FSPlLkSLA4STC52mjlZi+cAXDIqFez3WX6ajHDugnCxYoStK8kSNmWFlHcbgM+7KPCwv3neur54ZQ9rjQzWNN9KpYAIpc7+z2fwWL/AF4vstWHoWxAjl4o51CZWI/Vac/dU75H5Cj4YsojleTrSpJcKLZQRplHnXnk/o/i4e+IZZHk+U2zBwthYubCw1vnO9ay4iNxlr+WWvBA06KueBYXFcZgxOMxPEJYY4ywWGJsqraMPqLhQtmAuQSbG5rv9Ah/5biP27fwYqz4ToNwyTsxnmOHY3OGvlDWNwrsDd1HdoD511eSujReGzzPHiHeOVSojZbZe0CGJDWYgC18o3reaeJ0bmtdyoVXggBtRn+z1+IxX68f2DVuVF+ReQ4+GJIscrydaVJLgC2UEaZfWpRULFSNkmc5ux/pbNFBKUpUZbJSlKIlKUoiUpSiJSlKIlKUoiUrH8pXPkzLntmyXGa17Zrb2uLXr5NiUTLnZVzEKtyBmJ2UX3Oh0HhRYtUz0lYt15iwiq7BT8luoYgG+IYHQG1bP9oDEuhweR2W4nvlYrfWHwOu9aHSb+UeE/yn/kNW/wBPsBeXh6DdzKo9WaAD66uogM8PcfZczsVzOkHmN8RwrhcyuwZ86yFWIuyKqve36Sk++pb0r8m4rFFcRBOsaQROXUs6lrEtpkFthbWqYxHEGGFTCOCGgxMjW8MyqrL7mjJ/xV+nOZf7lif2Mv8ADatZ7gLMvN3kSsjW1QnR3yvi+ISGSPE5Vw8kRcPJJdgTmsLXGynfxrt9Nkkh4rBHHIyZ4Y1FmZRdppFubHzFdP8As8fi8Z+tF9l64/TjOU4tA4FykMTAeJWaQgfRXbOXYwt5DTyC1/ipd0e9HOMwOLM2IxCSp1bJlDyMbkqQbOAPmn41X3GuHz4zj+IwsU7Rl5pMpLuFGVC+yn9G3vq0+jPnmfiSzmeJI+qKBcubXMGvfMf0R8aqviPMAwPMU+JMZk6uaXsA5b5o2XextbNfburnAZTLJm/cG9ngsmqCkfRLzNiouIycPxMjSAdYoDMX6t4jrlY65SA2m2gOmt/vN3G3w3HmkzNljeElbm2Xqkzi22oJrD0P8NkxnE5+IuAqhpDod5JtSo77KrHU+K+dsHSLg2k4risuuREc+iwx3+g391RsWG9dpy171ExRIjBHP+1LMRiG/wB5owGOUx7XNj+Ac7bVxek7rH4rHEjlTIkSjtMACzsATb1rX5M4n1/F8Gx9pYcjeqQSLf3gA++vfSjijHxeORRcxpCwB2JV2IGnpUMDXwXB7w6JzuGZS3kfkbFYOd5J5lkVoygAZzYllN+0ANlPxquea+AYnAOiyz5jICRkd9LEA3zW8atbkDm2XHJK0saxmNgAFza3F/nGod02/j8P+zf7QrDSc2q6TsZ1GZnh5qW9H/Kk+CEvXyrJ1mTLZmNsua/tAfnDbwqX15TYV6rQm1YMYGNyhKUpWFulKUoiUpSiJSlKIlKUoiVp8X4iIMPLMRcRIz28cqk299rVuVgx+CWaJ4nF0kVkYeTCx+uiwbrRV9JzFiIJpMTiEi6z5FEVVCwX8JiCEDZtRYvrYnQXFZzx9sUuFLmMtFxCNC8WbI46p2DLm1HtW9Qa68PR/HlcSzzTZ4VhuxUFQj5kKlQLFSBbzFze9bi8rsREJcTLKYplmVnCX7KlQnZUadq5O963sKII5PD/AFVZ0m/lHhP8p/5DV1unD+9cM/aP/Ew9SXmTo0XF8RixpnKGLqvweQEN1Uhfe+l722ra515CHEZcNIZjH8mYsAFDZrtG1txb8X9NWDMRGHRm9gb8lJIOqpjpW4J8m4vLYdmciZf8ft/96v8AGv0BzL/csT+xl/htXB596OE4m0LmUxNDmFwobMGINjcjYr9JqUcSwfWwyRXt1iMl97ZlIvbvteuU04kZHzG/ogFEqqP7PH4vGfrRfZeuZ0ysBxrCkmwCQEna1sQ+vlVi9H3R+OFrKBMZetKHVQtsoYdxN75vorR576K14liVmOIMWWMR5Qga9mdr3LD8+3ursMRH+UZCdCPhYynLSmGG4xBI2WOaN21OVXVjp5A3qlOEwB+bJkbZ5MQp9DA4P11NeSeiJeHYsYgYkyEIy5TGF9q2twx8K28D0ZLHxZuI9eSWZ26rILDOhW2a/de+1c43xRF4a67bppxWSCaUQ6BMSYp8ZhW3GVrecbNG/wBa11jhVk5kxEb+y8JVvRsOgP0Gu5wTo3GG4nLjknJ64yFosgA/CNmIzX7mAO1dCLk0LxNsd1puy5ery6DsKntX/Rvt31yxMjZJC9vEeq5SRlwaOR9FV3R9g2i41HE3tRtMh9VjkB+qur0guBxzDkkAD5OSToBaU3JPdU4XkRBxP5cshB1JjyixJjKE3v5323rS5t6NVx2I64zmPsKuUIG2J1vceNcMwu1F/He2ItA/lY7lK8NxOGQ5Y5Y3O9ldWNvGwPnVW9Nv4/D/ALN/tCpTyf0brgMQZhOZLoUylAu5U3vc/m/TWfnTkEcQeNjMY+rVlsFDXuQfEeFYFArtK2SWIgiipUmwr1XxRYV9rRTEpSlESlKURKUpREpSlESlKURKUpREpSlESlKURKUpREpSlESlKURKUpREpSlESlKURKUpREpS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320204" y="1064369"/>
            <a:ext cx="193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FÍSICA Y QUÍMICA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ACTIVIDAD CIENTÍFICA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Selecciona, comprende e interpreta información relevante en un 	texto de divulgación científica y transmite las conclusiones  	obtenidas     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Identifica las principales características ligadas a la fiabilidad  y 	objetividad del flujo de información existente en internet y otros  	medios digitales.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 Realiza pequeños trabajos de investigación sobre algún tema 	objeto de estudio aplicando el método científico, y utilizando las TIC 	para la búsqueda y selección de información y presentación de 	conclusiones.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2º y 3º	Selecciona, comprende e interpreta información relevante en un 	texto de divulgación científica y transmite las conclusiones  	obtenidas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2º y 3º	Identifica las principales características ligadas a la fiabilidad  y 	objetividad del flujo de información existente en internet y otros  	medios digitales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</p:spTree>
    <p:extLst>
      <p:ext uri="{BB962C8B-B14F-4D97-AF65-F5344CB8AC3E}">
        <p14:creationId xmlns:p14="http://schemas.microsoft.com/office/powerpoint/2010/main" val="308196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68596" y="106549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MATEMÁTICA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PROCESOS, MÉTODOS Y ACTITUDES EN MATEMÁTICAS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Elabora documentos digitales propios como resultado del proceso 	de búsqueda, análisis y selección de información  relevante, con la 	herramienta tecnológica adecuada y los comparte para su 	discusión o difusión. </a:t>
            </a:r>
          </a:p>
          <a:p>
            <a:pPr algn="just"/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ESTADÍSTICA Y PROBABILIDAD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 las tecnologías de la información y de la comunicación para 	comunicar información resumida y relevante sobre una variable 	estadística analizada.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34996" y="3900200"/>
            <a:ext cx="98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MÚSICA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34996" y="4151907"/>
            <a:ext cx="67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MÚSICA Y TECNOLOGÍAS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Utiliza con autonomía las fuentes y los procedimientos 	apropiados para elaborar trabajos sobre temas 	relacionados 	con el hecho musical.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Utiliza la información de manera crítica, la obtiene de distintos 	medios y puede utilizarla y transmitirla utilizando distintos 	soportes.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35202" y="1073018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TECNOLOGÍA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TECNOLOGÍAS DE LA INFORMACIÓN Y LA COMUNICACIÓN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1º,4º	Conoce las medidas de seguridad aplicables a cada situación de 	riesgo.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Elabora proyectos técnicos con equipos informáticos, y es capaz 	de presentarlos y difundirlos.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89207" y="2669094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ÉTICOS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343371" y="2901267"/>
            <a:ext cx="675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LOS VALORES ÉTICOS Y SU RELACIÓN CON LA CIENCIA Y LA TECNOLOGÍA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 Utiliza información de distintas fuentes para analizar la dimensión 	moral de la ciencia y la tecnología, evaluando el impacto positivo y 	negativo que éstas pueden tener en todos los ámbitos de la vida 	humana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376623" y="4470927"/>
            <a:ext cx="117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FILOSOFÍA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361553" y="4707831"/>
            <a:ext cx="6751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SOCIALIZACIÓN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Conoce y reflexiona sobre el relativismo cultural y el etnocentrismo, 	expresando conclusiones propias, aportando ejemplos con hechos 	investigados y contrastados en Internet.</a:t>
            </a:r>
          </a:p>
        </p:txBody>
      </p:sp>
    </p:spTree>
    <p:extLst>
      <p:ext uri="{BB962C8B-B14F-4D97-AF65-F5344CB8AC3E}">
        <p14:creationId xmlns:p14="http://schemas.microsoft.com/office/powerpoint/2010/main" val="177502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37373" y="1074331"/>
            <a:ext cx="554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TECNOLOGÍAS DE LA INFORMACIÓN Y COMUNICACIÓN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SEGURIDAD INFORMÁTICA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Conoce los riesgos de seguridad y emplea hábitos de protección 	adecuados. 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PUBLICACIÓN Y DIFUSIÓN DE CONTENIDOS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Realiza actividades que requieren compartir recursos en redes 	locales y virtuales. </a:t>
            </a:r>
          </a:p>
          <a:p>
            <a:pPr algn="just"/>
            <a:r>
              <a:rPr lang="es-ES" sz="1600" b="1" dirty="0">
                <a:latin typeface="Century Gothic" pitchFamily="34" charset="0"/>
              </a:rPr>
              <a:t>INTERNET, REDES SOCIALES, HIPERCONEXIÓN</a:t>
            </a:r>
          </a:p>
          <a:p>
            <a:pPr algn="just"/>
            <a:r>
              <a:rPr lang="es-ES" sz="1600" dirty="0">
                <a:latin typeface="Century Gothic" pitchFamily="34" charset="0"/>
              </a:rPr>
              <a:t>4º	</a:t>
            </a:r>
            <a:r>
              <a:rPr lang="es-ES" sz="1600" dirty="0">
                <a:latin typeface="Eurostile" panose="020B0604020202020204" charset="0"/>
              </a:rPr>
              <a:t>Participa activamente en redes sociales con criterios de seguridad. 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</p:spTree>
    <p:extLst>
      <p:ext uri="{BB962C8B-B14F-4D97-AF65-F5344CB8AC3E}">
        <p14:creationId xmlns:p14="http://schemas.microsoft.com/office/powerpoint/2010/main" val="224623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2143125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LOS OBJETIVOS</a:t>
            </a:r>
          </a:p>
        </p:txBody>
      </p:sp>
      <p:sp>
        <p:nvSpPr>
          <p:cNvPr id="18438" name="17 Rectángulo"/>
          <p:cNvSpPr>
            <a:spLocks noChangeArrowheads="1"/>
          </p:cNvSpPr>
          <p:nvPr/>
        </p:nvSpPr>
        <p:spPr bwMode="auto">
          <a:xfrm>
            <a:off x="3143249" y="1477010"/>
            <a:ext cx="58930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Promover una actitud reflexiva a la hora de afrontar determinados decisiones relacionados con el uso de Internet.</a:t>
            </a:r>
          </a:p>
        </p:txBody>
      </p:sp>
      <p:sp>
        <p:nvSpPr>
          <p:cNvPr id="18441" name="20 Rectángulo"/>
          <p:cNvSpPr>
            <a:spLocks noChangeArrowheads="1"/>
          </p:cNvSpPr>
          <p:nvPr/>
        </p:nvSpPr>
        <p:spPr bwMode="auto">
          <a:xfrm>
            <a:off x="3143249" y="2343190"/>
            <a:ext cx="53567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Analizar el uso de las redes y herramientas colaborativas para el trabajo entre los alumnos. 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143249" y="3015823"/>
            <a:ext cx="580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Hacer consciente a los alumnos sobre una correcta configuración de las opciones de compartir para proteger la privacidad.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152264" y="4103285"/>
            <a:ext cx="5392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Adquirir habilidades básicas de manejo de aplicaciones en línea de acuerdo a la edad: uso correcto de las contraseñas personales, navegación comprensiva por opciones de las aplicaciones, configuración personalizada de permisos para compartir información, …</a:t>
            </a:r>
          </a:p>
        </p:txBody>
      </p:sp>
    </p:spTree>
    <p:extLst>
      <p:ext uri="{BB962C8B-B14F-4D97-AF65-F5344CB8AC3E}">
        <p14:creationId xmlns:p14="http://schemas.microsoft.com/office/powerpoint/2010/main" val="39324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51431" y="404664"/>
            <a:ext cx="4143375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CONTENIDOS PARA UNA SESIÓN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26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2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17 Rectángulo"/>
          <p:cNvSpPr>
            <a:spLocks noChangeArrowheads="1"/>
          </p:cNvSpPr>
          <p:nvPr/>
        </p:nvSpPr>
        <p:spPr bwMode="auto">
          <a:xfrm>
            <a:off x="2865656" y="852944"/>
            <a:ext cx="622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¿Cómo se accede a las herramientas colaborativas en línea? </a:t>
            </a:r>
          </a:p>
        </p:txBody>
      </p:sp>
      <p:sp>
        <p:nvSpPr>
          <p:cNvPr id="37" name="19 Rectángulo"/>
          <p:cNvSpPr>
            <a:spLocks noChangeArrowheads="1"/>
          </p:cNvSpPr>
          <p:nvPr/>
        </p:nvSpPr>
        <p:spPr bwMode="auto">
          <a:xfrm>
            <a:off x="2851989" y="2034086"/>
            <a:ext cx="629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Estrategias para compartir mi información con otros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680081" y="1255983"/>
            <a:ext cx="5112568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¿Dónde se encuentra el Office 365 ?¿Cómo puedo utilizar la plataforma Moodle del centro?.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644077" y="2429544"/>
            <a:ext cx="5148572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¿</a:t>
            </a:r>
            <a:r>
              <a:rPr lang="es-ES" sz="1600" dirty="0" err="1">
                <a:latin typeface="Eurostile" charset="0"/>
                <a:cs typeface="Arial" pitchFamily="34" charset="0"/>
              </a:rPr>
              <a:t>Cúantas</a:t>
            </a:r>
            <a:r>
              <a:rPr lang="es-ES" sz="1600" dirty="0">
                <a:latin typeface="Eurostile" charset="0"/>
                <a:cs typeface="Arial" pitchFamily="34" charset="0"/>
              </a:rPr>
              <a:t> maneras hay de compartir mi trabajo con los demás? ¿Sé las diferencias entre ellas?.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637970" y="4701128"/>
            <a:ext cx="5184576" cy="830997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Realización de varias actividades orientas a entender cómo se crea y comparte información en las anteriores plataformas y su aplicación en el trabajo colaborativo.</a:t>
            </a:r>
          </a:p>
        </p:txBody>
      </p:sp>
      <p:sp>
        <p:nvSpPr>
          <p:cNvPr id="42" name="19 Rectángulo"/>
          <p:cNvSpPr>
            <a:spLocks noChangeArrowheads="1"/>
          </p:cNvSpPr>
          <p:nvPr/>
        </p:nvSpPr>
        <p:spPr bwMode="auto">
          <a:xfrm>
            <a:off x="2899676" y="4307378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Práctica de los conceptos planteados</a:t>
            </a: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2887992" y="3054797"/>
            <a:ext cx="5934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Formas de gestionar la información en </a:t>
            </a:r>
            <a:r>
              <a:rPr lang="es-ES" dirty="0" err="1">
                <a:latin typeface="Eurostile" charset="0"/>
              </a:rPr>
              <a:t>One</a:t>
            </a:r>
            <a:r>
              <a:rPr lang="es-ES" dirty="0">
                <a:latin typeface="Eurostile" charset="0"/>
              </a:rPr>
              <a:t> Drive y Moodle</a:t>
            </a:r>
          </a:p>
        </p:txBody>
      </p:sp>
      <p:sp>
        <p:nvSpPr>
          <p:cNvPr id="22" name="39 CuadroTexto"/>
          <p:cNvSpPr txBox="1"/>
          <p:nvPr/>
        </p:nvSpPr>
        <p:spPr>
          <a:xfrm>
            <a:off x="3680081" y="3450255"/>
            <a:ext cx="5148572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¿Qué tengo que hacer para que los demás puedan interactuar con el material que comparto?.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868560" y="984299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DEL ALUMNO</a:t>
            </a:r>
          </a:p>
        </p:txBody>
      </p:sp>
      <p:sp>
        <p:nvSpPr>
          <p:cNvPr id="22535" name="21 Rectángulo"/>
          <p:cNvSpPr>
            <a:spLocks noChangeArrowheads="1"/>
          </p:cNvSpPr>
          <p:nvPr/>
        </p:nvSpPr>
        <p:spPr bwMode="auto">
          <a:xfrm>
            <a:off x="2797149" y="1446549"/>
            <a:ext cx="5918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Asociar las diferentes formas de compartir información en </a:t>
            </a:r>
            <a:r>
              <a:rPr lang="es-ES" sz="1600" dirty="0" err="1">
                <a:latin typeface="Eurostile" pitchFamily="34" charset="0"/>
              </a:rPr>
              <a:t>One</a:t>
            </a:r>
            <a:r>
              <a:rPr lang="es-ES" sz="1600" dirty="0">
                <a:latin typeface="Eurostile" pitchFamily="34" charset="0"/>
              </a:rPr>
              <a:t> Drive de Office 365 con su la definición y características que le corresponda. </a:t>
            </a:r>
            <a:endParaRPr lang="es-ES" dirty="0">
              <a:latin typeface="Eurostile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9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21 Rectángulo"/>
          <p:cNvSpPr>
            <a:spLocks noChangeArrowheads="1"/>
          </p:cNvSpPr>
          <p:nvPr/>
        </p:nvSpPr>
        <p:spPr bwMode="auto">
          <a:xfrm>
            <a:off x="2797150" y="2357899"/>
            <a:ext cx="5918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Saber acceder a </a:t>
            </a:r>
            <a:r>
              <a:rPr lang="es-ES" sz="1600" dirty="0" err="1">
                <a:latin typeface="Eurostile" pitchFamily="34" charset="0"/>
              </a:rPr>
              <a:t>Onedrive</a:t>
            </a:r>
            <a:r>
              <a:rPr lang="es-ES" sz="1600" dirty="0">
                <a:latin typeface="Eurostile" pitchFamily="34" charset="0"/>
              </a:rPr>
              <a:t> de Office 365 y conocer cómo crear carpetas para incluir ficheros variados (.</a:t>
            </a:r>
            <a:r>
              <a:rPr lang="es-ES" sz="1600" dirty="0" err="1">
                <a:latin typeface="Eurostile" pitchFamily="34" charset="0"/>
              </a:rPr>
              <a:t>doc</a:t>
            </a:r>
            <a:r>
              <a:rPr lang="es-ES" sz="1600" dirty="0">
                <a:latin typeface="Eurostile" pitchFamily="34" charset="0"/>
              </a:rPr>
              <a:t>, .PPT, vídeo, imagen…).</a:t>
            </a:r>
            <a:endParaRPr lang="es-ES" dirty="0">
              <a:latin typeface="Eurostile" pitchFamily="34" charset="0"/>
            </a:endParaRPr>
          </a:p>
        </p:txBody>
      </p:sp>
      <p:sp>
        <p:nvSpPr>
          <p:cNvPr id="23" name="21 Rectángulo"/>
          <p:cNvSpPr>
            <a:spLocks noChangeArrowheads="1"/>
          </p:cNvSpPr>
          <p:nvPr/>
        </p:nvSpPr>
        <p:spPr bwMode="auto">
          <a:xfrm>
            <a:off x="2797149" y="3136369"/>
            <a:ext cx="5918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Compartir con otros alumnos los ficheros incluidos probando los diferentes modos de permisos.</a:t>
            </a:r>
            <a:endParaRPr lang="es-ES" dirty="0">
              <a:latin typeface="Eurostile" pitchFamily="34" charset="0"/>
            </a:endParaRPr>
          </a:p>
        </p:txBody>
      </p:sp>
      <p:sp>
        <p:nvSpPr>
          <p:cNvPr id="24" name="21 Rectángulo"/>
          <p:cNvSpPr>
            <a:spLocks noChangeArrowheads="1"/>
          </p:cNvSpPr>
          <p:nvPr/>
        </p:nvSpPr>
        <p:spPr bwMode="auto">
          <a:xfrm>
            <a:off x="2797149" y="3820975"/>
            <a:ext cx="5918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Emplear el correo electrónico para comprobar los efectos que producen los diferentes tipos de permisos.</a:t>
            </a:r>
            <a:endParaRPr lang="es-ES" dirty="0">
              <a:latin typeface="Eurostile" pitchFamily="34" charset="0"/>
            </a:endParaRPr>
          </a:p>
        </p:txBody>
      </p:sp>
      <p:sp>
        <p:nvSpPr>
          <p:cNvPr id="27" name="21 Rectángulo"/>
          <p:cNvSpPr>
            <a:spLocks noChangeArrowheads="1"/>
          </p:cNvSpPr>
          <p:nvPr/>
        </p:nvSpPr>
        <p:spPr bwMode="auto">
          <a:xfrm>
            <a:off x="2824304" y="4471400"/>
            <a:ext cx="5918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Conocer  las opciones de VER y EDITAR y sus consecuencias sobre las opciones de edición y visualización  en los documentos que les atañe.</a:t>
            </a:r>
            <a:endParaRPr lang="es-ES" dirty="0">
              <a:latin typeface="Eurostile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5809801" cy="369888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Y TAREAS DEL PROFESOR</a:t>
            </a:r>
          </a:p>
        </p:txBody>
      </p:sp>
      <p:sp>
        <p:nvSpPr>
          <p:cNvPr id="26631" name="21 Rectángulo"/>
          <p:cNvSpPr>
            <a:spLocks noChangeArrowheads="1"/>
          </p:cNvSpPr>
          <p:nvPr/>
        </p:nvSpPr>
        <p:spPr bwMode="auto">
          <a:xfrm>
            <a:off x="3143250" y="1428750"/>
            <a:ext cx="5643563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Descargar la presentación de la sesión del taller con alumnos, las aplicaciones y materiales están en</a:t>
            </a:r>
          </a:p>
          <a:p>
            <a:pPr algn="just">
              <a:lnSpc>
                <a:spcPts val="2000"/>
              </a:lnSpc>
            </a:pPr>
            <a:r>
              <a:rPr lang="es-ES" dirty="0">
                <a:latin typeface="Eurostile" pitchFamily="34" charset="0"/>
                <a:hlinkClick r:id="rId4"/>
              </a:rPr>
              <a:t>http://apeburgos.es/tic/Plan_Seguridad_Burgos/</a:t>
            </a: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Dinamizar con los alumnos las actividades propuestas en la presentación.</a:t>
            </a: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Dirigir el debate del grupo con la participación de todos los alumnos.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Explicar los procesos de las actividades a realizar por los alumnos.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sz="16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</a:t>
            </a:r>
            <a:r>
              <a:rPr lang="es-ES" dirty="0">
                <a:latin typeface="Eurostile" pitchFamily="34" charset="0"/>
              </a:rPr>
              <a:t>Promover las actividades  que se proponen y discutirlas en clase.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sz="16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782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ORGANIZACIÓN TECNOLÓGICA</a:t>
            </a:r>
          </a:p>
        </p:txBody>
      </p:sp>
      <p:sp>
        <p:nvSpPr>
          <p:cNvPr id="28679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dirty="0">
              <a:latin typeface="Eurostile" pitchFamily="34" charset="0"/>
            </a:endParaRP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La actividad se desarrollará preferentemente en el  aula de informática o con los </a:t>
            </a:r>
            <a:r>
              <a:rPr lang="es-ES" dirty="0" err="1">
                <a:latin typeface="Eurostile" pitchFamily="34" charset="0"/>
              </a:rPr>
              <a:t>minipc</a:t>
            </a:r>
            <a:r>
              <a:rPr lang="es-ES" dirty="0">
                <a:latin typeface="Eurostile" pitchFamily="34" charset="0"/>
              </a:rPr>
              <a:t> en el aula.</a:t>
            </a: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Los alumnos entrarán en la página </a:t>
            </a:r>
            <a:r>
              <a:rPr lang="es-ES" dirty="0">
                <a:latin typeface="Eurostile" pitchFamily="34" charset="0"/>
                <a:hlinkClick r:id="rId4"/>
              </a:rPr>
              <a:t>http://apeburgos.es/tic/Plan_Seguridad_Burgos/</a:t>
            </a: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donde estará el enlace de descargas y acceso  a las aplicaciones.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Se dispondrá de </a:t>
            </a:r>
            <a:r>
              <a:rPr lang="es-ES" dirty="0" err="1">
                <a:latin typeface="Eurostile" pitchFamily="34" charset="0"/>
              </a:rPr>
              <a:t>videoproyector</a:t>
            </a:r>
            <a:r>
              <a:rPr lang="es-ES" dirty="0">
                <a:latin typeface="Eurostile" pitchFamily="34" charset="0"/>
              </a:rPr>
              <a:t> para utilizar la presentación y dar orientaciones de uso de las aplicaciones.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RECURSOS</a:t>
            </a:r>
          </a:p>
        </p:txBody>
      </p:sp>
      <p:sp>
        <p:nvSpPr>
          <p:cNvPr id="30727" name="21 Rectángulo"/>
          <p:cNvSpPr>
            <a:spLocks noChangeArrowheads="1"/>
          </p:cNvSpPr>
          <p:nvPr/>
        </p:nvSpPr>
        <p:spPr bwMode="auto">
          <a:xfrm>
            <a:off x="3143251" y="1500188"/>
            <a:ext cx="60007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PDI y video proyector.</a:t>
            </a: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Dos alumnos por equipo para probar entre ellos</a:t>
            </a:r>
          </a:p>
          <a:p>
            <a:pPr algn="just"/>
            <a:r>
              <a:rPr lang="es-ES" dirty="0">
                <a:latin typeface="Eurostile" pitchFamily="34" charset="0"/>
              </a:rPr>
              <a:t> las actividades planteadas.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Presentación de </a:t>
            </a:r>
            <a:r>
              <a:rPr lang="es-ES" i="1" dirty="0">
                <a:latin typeface="Eurostile" pitchFamily="34" charset="0"/>
              </a:rPr>
              <a:t>Taller sobre herramientas colaborativas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Acceso a Internet a página</a:t>
            </a:r>
          </a:p>
          <a:p>
            <a:pPr algn="just"/>
            <a:r>
              <a:rPr lang="es-ES" dirty="0">
                <a:latin typeface="Eurostile" pitchFamily="34" charset="0"/>
                <a:hlinkClick r:id="rId4"/>
              </a:rPr>
              <a:t>http://apeburgos.es/tic/Plan_Seguridad_Burgos/</a:t>
            </a:r>
            <a:endParaRPr lang="es-ES" dirty="0">
              <a:latin typeface="Eurostile" pitchFamily="34" charset="0"/>
            </a:endParaRP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/>
            <a:r>
              <a:rPr lang="es-ES" dirty="0">
                <a:latin typeface="Eurostile" pitchFamily="34" charset="0"/>
              </a:rPr>
              <a:t>para descarga de  materiales </a:t>
            </a:r>
          </a:p>
          <a:p>
            <a:pPr algn="just"/>
            <a:endParaRPr lang="es-ES" dirty="0">
              <a:latin typeface="Eurostile" pitchFamily="34" charset="0"/>
            </a:endParaRP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5" name="4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397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532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13 Rectángulo"/>
          <p:cNvSpPr>
            <a:spLocks noChangeArrowheads="1"/>
          </p:cNvSpPr>
          <p:nvPr/>
        </p:nvSpPr>
        <p:spPr bwMode="auto">
          <a:xfrm>
            <a:off x="5292080" y="1556792"/>
            <a:ext cx="34941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pitchFamily="34" charset="0"/>
              </a:rPr>
              <a:t>EL PLAN DE SEGURIDAD Y CONFIANZA DIGITAL en el ámbito educativo</a:t>
            </a:r>
            <a:r>
              <a:rPr lang="es-ES" dirty="0">
                <a:latin typeface="Eurostile" pitchFamily="34" charset="0"/>
              </a:rPr>
              <a:t> </a:t>
            </a:r>
            <a:r>
              <a:rPr lang="es-ES" dirty="0">
                <a:latin typeface="Eurostile" charset="0"/>
              </a:rPr>
              <a:t> impulsará la alfabetización digital de todos los miembros de la comunidad educativa, informando, formando y reflexionando sobre el uso seguro, crítico y responsable de las TIC entre todos los miembros de la comunidad educativa, haciendo especial hincapié en el alumnado.</a:t>
            </a:r>
          </a:p>
          <a:p>
            <a:endParaRPr lang="es-ES" dirty="0">
              <a:latin typeface="Eurostile" charset="0"/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educa.jcyl.es/profesorado/es/formacion-profesorado/actualidad-formacion-profesorado/plan-seguridad-confianza-digital-ambito-educativo.ficheros/522585-19152670_s-destacado.jpg?width=138&amp;height=110&amp;aspectRatio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772816"/>
            <a:ext cx="2664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EVALUACIÓN</a:t>
            </a:r>
          </a:p>
        </p:txBody>
      </p:sp>
      <p:sp>
        <p:nvSpPr>
          <p:cNvPr id="32775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Participación de los alumnos en la sesión.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Documentos elaborados por los alumnos sobre lo descubierto en el taller.</a:t>
            </a: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6385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397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19 Rectángulo"/>
          <p:cNvSpPr/>
          <p:nvPr/>
        </p:nvSpPr>
        <p:spPr>
          <a:xfrm>
            <a:off x="4932040" y="170080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charset="0"/>
              </a:rPr>
              <a:t>LOS TALLERES CON ALUMNOS </a:t>
            </a:r>
            <a:r>
              <a:rPr lang="es-ES" dirty="0">
                <a:latin typeface="Eurostile" charset="0"/>
              </a:rPr>
              <a:t>son una estrategia didáctica integrada en el Plan de Seguridad y Confianza Digital para dinamizar en un ambiente de aprendizaje interactivo  y  participativo de los conocimientos, actitudes relacionados  con el aprovechamiento de las posibilidades de  Internet  y  su uso seguro.</a:t>
            </a:r>
          </a:p>
        </p:txBody>
      </p:sp>
      <p:pic>
        <p:nvPicPr>
          <p:cNvPr id="18436" name="Picture 4" descr="http://upload.wikimedia.org/wikipedia/commons/e/e9/R%C3%A9pr%C3%A9sentation_d%27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44824"/>
            <a:ext cx="2304256" cy="2376264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22787">
            <a:off x="3326085" y="3256669"/>
            <a:ext cx="1343701" cy="5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2366422" y="970167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NATURALES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66422" y="2124253"/>
            <a:ext cx="6362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LA TECNOLOGIA, OBJETOS Y MÁQUINAS </a:t>
            </a:r>
          </a:p>
          <a:p>
            <a:r>
              <a:rPr lang="es-ES" sz="1600" dirty="0">
                <a:latin typeface="Eurostile" panose="020B0604020202020204" charset="0"/>
              </a:rPr>
              <a:t>3º,4º,5º,6ºEfectúa búsquedas guiadas de información en red</a:t>
            </a:r>
          </a:p>
          <a:p>
            <a:r>
              <a:rPr lang="es-ES" sz="1600" dirty="0">
                <a:latin typeface="Eurostile" panose="020B0604020202020204" charset="0"/>
              </a:rPr>
              <a:t>3º,4º,5º,6ºAplica estrategias de acceso y trabajo en Internet</a:t>
            </a:r>
          </a:p>
          <a:p>
            <a:r>
              <a:rPr lang="es-ES" sz="1600" dirty="0">
                <a:latin typeface="Eurostile" panose="020B0604020202020204" charset="0"/>
              </a:rPr>
              <a:t>6º	 Conoce y aplica estrategias de trabajo en Internet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68803" y="348656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SOCIALES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368803" y="3848568"/>
            <a:ext cx="6775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CONTENIDOS COMUNES</a:t>
            </a:r>
          </a:p>
          <a:p>
            <a:r>
              <a:rPr lang="es-ES" sz="1600" dirty="0">
                <a:latin typeface="Eurostile" panose="020B0604020202020204" charset="0"/>
              </a:rPr>
              <a:t>3º,4º,5º,6ºBusca ,selecciona y organiza información</a:t>
            </a:r>
          </a:p>
          <a:p>
            <a:r>
              <a:rPr lang="es-ES" sz="1600" dirty="0">
                <a:latin typeface="Eurostile" panose="020B0604020202020204" charset="0"/>
              </a:rPr>
              <a:t>5º,6º	 Realiza proyectos de forma individual en soporte digital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6422" y="1266335"/>
            <a:ext cx="6161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INICIACIÓN A LA ACTIVIDAD CIENTÍFICA</a:t>
            </a:r>
          </a:p>
          <a:p>
            <a:r>
              <a:rPr lang="es-ES" sz="1600" dirty="0">
                <a:latin typeface="Eurostile" panose="020B0604020202020204" charset="0"/>
              </a:rPr>
              <a:t>3º,4º,5º,6ºProtección y seguridad en el uso de las TIC</a:t>
            </a:r>
          </a:p>
          <a:p>
            <a:r>
              <a:rPr lang="es-ES" sz="1600" dirty="0">
                <a:latin typeface="Eurostile" panose="020B0604020202020204" charset="0"/>
              </a:rPr>
              <a:t>3º,4º,5º,6ºUso autónomo del tratamiento de la información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167" y="2612142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2359864" y="105497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LENGUA CASTELLANA Y LITERATURA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359864" y="2926716"/>
            <a:ext cx="6660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ESCRITA: ESCRIBIR</a:t>
            </a:r>
          </a:p>
          <a:p>
            <a:r>
              <a:rPr lang="es-ES" sz="1600" dirty="0">
                <a:latin typeface="Eurostile" panose="020B0604020202020204" charset="0"/>
              </a:rPr>
              <a:t>3º	Busca información a partir de pautas  con las TIC</a:t>
            </a:r>
          </a:p>
          <a:p>
            <a:r>
              <a:rPr lang="es-ES" sz="1600" dirty="0">
                <a:latin typeface="Eurostile" panose="020B0604020202020204" charset="0"/>
              </a:rPr>
              <a:t>5º,6º	Utiliza, con supervisión,  los programas informáticos de búsqueda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59864" y="427908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MATEMÁTICAS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59864" y="4560670"/>
            <a:ext cx="6837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PROCESOS, MÉTODOS Y ACTITUDES MATEMÁTICAS</a:t>
            </a:r>
          </a:p>
          <a:p>
            <a:r>
              <a:rPr lang="es-ES" sz="1600" dirty="0">
                <a:latin typeface="Eurostile" panose="020B0604020202020204" charset="0"/>
              </a:rPr>
              <a:t>3º,4º,5º,6ºUtiliza TIC para la realización de cálculos numéricos, para aprender </a:t>
            </a:r>
          </a:p>
          <a:p>
            <a:r>
              <a:rPr lang="es-ES" sz="1600" dirty="0">
                <a:latin typeface="Eurostile" panose="020B0604020202020204" charset="0"/>
              </a:rPr>
              <a:t>3º,4º,5º,6ºRealiza proyectos, informes  y presenta documentos digitales</a:t>
            </a:r>
          </a:p>
          <a:p>
            <a:r>
              <a:rPr lang="es-ES" sz="1600" b="1" dirty="0">
                <a:latin typeface="Eurostile" panose="020B0604020202020204" charset="0"/>
              </a:rPr>
              <a:t>BLOQUE ESTADÍSTICA Y PROBABILIDAD</a:t>
            </a:r>
          </a:p>
          <a:p>
            <a:r>
              <a:rPr lang="es-ES" sz="1600" dirty="0">
                <a:latin typeface="Eurostile" panose="020B0604020202020204" charset="0"/>
              </a:rPr>
              <a:t>4º,5º,6º	Utiliza las TIC con contenidos relacionados con el tratamiento de la 	Información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359864" y="1319779"/>
            <a:ext cx="6660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ORAL, HABLAR Y ESCUCHAR</a:t>
            </a:r>
          </a:p>
          <a:p>
            <a:r>
              <a:rPr lang="es-ES" sz="1600" dirty="0">
                <a:latin typeface="Eurostile" panose="020B0604020202020204" charset="0"/>
              </a:rPr>
              <a:t>3º,4º,5º,6ºResume entrevistas, noticias,  procedentes de internet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59864" y="1847287"/>
            <a:ext cx="69493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ESCRITA: LEER</a:t>
            </a:r>
          </a:p>
          <a:p>
            <a:r>
              <a:rPr lang="es-ES" sz="1600" dirty="0">
                <a:latin typeface="Eurostile" panose="020B0604020202020204" charset="0"/>
              </a:rPr>
              <a:t>4º	Utiliza de forma autónoma  diversas fuentes para localizar </a:t>
            </a:r>
            <a:r>
              <a:rPr lang="es-ES" sz="1600" dirty="0" err="1">
                <a:latin typeface="Eurostile" panose="020B0604020202020204" charset="0"/>
              </a:rPr>
              <a:t>docume</a:t>
            </a:r>
            <a:r>
              <a:rPr lang="es-ES" sz="1600" dirty="0">
                <a:latin typeface="Eurostile" panose="020B0604020202020204" charset="0"/>
              </a:rPr>
              <a:t>.</a:t>
            </a:r>
            <a:endParaRPr lang="es-ES" sz="1600" b="1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5º,6º	Sabe utilizar las TIC para obtener información y utilizarla…</a:t>
            </a:r>
          </a:p>
          <a:p>
            <a:r>
              <a:rPr lang="es-ES" sz="1600" dirty="0">
                <a:latin typeface="Eurostile" panose="020B0604020202020204" charset="0"/>
              </a:rPr>
              <a:t>5º,6º	Utiliza, con supervisión, los programas informáticos de búsqueda </a:t>
            </a:r>
          </a:p>
          <a:p>
            <a:endParaRPr lang="es-ES" sz="1600" b="1" dirty="0">
              <a:latin typeface="Eurostile" panose="020B0604020202020204" charset="0"/>
            </a:endParaRPr>
          </a:p>
        </p:txBody>
      </p:sp>
      <p:sp>
        <p:nvSpPr>
          <p:cNvPr id="25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59864" y="3727624"/>
            <a:ext cx="7042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CONOCIMIENTO DE LA LENGUA</a:t>
            </a:r>
          </a:p>
          <a:p>
            <a:r>
              <a:rPr lang="es-ES" sz="1600" dirty="0">
                <a:latin typeface="Eurostile" panose="020B0604020202020204" charset="0"/>
              </a:rPr>
              <a:t>6º	Busca información recurriendo al uso de las TIC</a:t>
            </a:r>
          </a:p>
        </p:txBody>
      </p:sp>
    </p:spTree>
    <p:extLst>
      <p:ext uri="{BB962C8B-B14F-4D97-AF65-F5344CB8AC3E}">
        <p14:creationId xmlns:p14="http://schemas.microsoft.com/office/powerpoint/2010/main" val="180382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333525" y="1149705"/>
            <a:ext cx="351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EDUCACIÓN ARTÍSTICA: PLÁSTICA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92609" y="1384047"/>
            <a:ext cx="6751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EDUCACIÓN AUDIOVISUAL</a:t>
            </a:r>
            <a:endParaRPr lang="es-ES" sz="1600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3º	Búsqueda, creación y difusión de imágenes  y su aplicación</a:t>
            </a:r>
          </a:p>
          <a:p>
            <a:r>
              <a:rPr lang="es-ES" sz="1600" dirty="0">
                <a:latin typeface="Eurostile" panose="020B0604020202020204" charset="0"/>
              </a:rPr>
              <a:t>4º</a:t>
            </a:r>
            <a:r>
              <a:rPr lang="es-ES" sz="1600" dirty="0">
                <a:latin typeface="Century Gothic" pitchFamily="34" charset="0"/>
              </a:rPr>
              <a:t>	</a:t>
            </a:r>
            <a:r>
              <a:rPr lang="es-ES" sz="1600" dirty="0">
                <a:latin typeface="Eurostile" panose="020B0604020202020204" charset="0"/>
              </a:rPr>
              <a:t>Busca información en medios de comunicación o en Internet…</a:t>
            </a:r>
          </a:p>
          <a:p>
            <a:r>
              <a:rPr lang="es-ES" sz="1600" dirty="0">
                <a:latin typeface="Eurostile" panose="020B0604020202020204" charset="0"/>
              </a:rPr>
              <a:t>5º	Realiza fotografías utilizando medios Tecnológicos: analizando </a:t>
            </a:r>
          </a:p>
          <a:p>
            <a:r>
              <a:rPr lang="es-ES" sz="1600" dirty="0">
                <a:latin typeface="Eurostile" panose="020B0604020202020204" charset="0"/>
              </a:rPr>
              <a:t>5º	Maneja programas </a:t>
            </a:r>
            <a:r>
              <a:rPr lang="es-ES" sz="1600" dirty="0" err="1">
                <a:latin typeface="Eurostile" panose="020B0604020202020204" charset="0"/>
              </a:rPr>
              <a:t>ide</a:t>
            </a:r>
            <a:r>
              <a:rPr lang="es-ES" sz="1600" dirty="0">
                <a:latin typeface="Eurostile" panose="020B0604020202020204" charset="0"/>
              </a:rPr>
              <a:t> elaboración y retoque de imágenes </a:t>
            </a:r>
          </a:p>
          <a:p>
            <a:endParaRPr lang="es-ES" sz="1600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.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491514" y="4501028"/>
            <a:ext cx="204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EDUCACIÓN FÍSICA</a:t>
            </a:r>
          </a:p>
        </p:txBody>
      </p:sp>
      <p:sp>
        <p:nvSpPr>
          <p:cNvPr id="36" name="19 CuadroTexto"/>
          <p:cNvSpPr txBox="1">
            <a:spLocks noChangeArrowheads="1"/>
          </p:cNvSpPr>
          <p:nvPr/>
        </p:nvSpPr>
        <p:spPr bwMode="auto">
          <a:xfrm>
            <a:off x="2491514" y="4812748"/>
            <a:ext cx="66285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CONTENIDOS COMUNES</a:t>
            </a:r>
          </a:p>
          <a:p>
            <a:r>
              <a:rPr lang="es-ES" sz="1600" b="0" dirty="0">
                <a:latin typeface="Eurostile" panose="020B0604020202020204" charset="0"/>
              </a:rPr>
              <a:t>3º,4º,5º	Utiliza las TIC para localizar y extraer  la información</a:t>
            </a:r>
          </a:p>
          <a:p>
            <a:r>
              <a:rPr lang="es-ES" sz="1600" dirty="0">
                <a:latin typeface="Century Gothic" pitchFamily="34" charset="0"/>
              </a:rPr>
              <a:t>4º,5º	</a:t>
            </a:r>
            <a:r>
              <a:rPr lang="es-ES" sz="1600" dirty="0">
                <a:latin typeface="Eurostile" panose="020B0604020202020204" charset="0"/>
              </a:rPr>
              <a:t>Presenta sus trabajos atendiendo a las pautas proporcionadas... </a:t>
            </a:r>
          </a:p>
          <a:p>
            <a:endParaRPr lang="es-ES" sz="1600" b="0" dirty="0">
              <a:latin typeface="Eurostile" panose="020B060402020202020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491514" y="3322309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EDUCACIÓN ARTÍSTICA: MÚSICA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491514" y="3674239"/>
            <a:ext cx="684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BLOQUE: EDUCACIÓN MUSICAL</a:t>
            </a:r>
          </a:p>
          <a:p>
            <a:r>
              <a:rPr lang="es-ES" sz="1600" dirty="0">
                <a:latin typeface="Eurostile" panose="020B0604020202020204" charset="0"/>
              </a:rPr>
              <a:t>3º,4º,5º	Busca información en medios de comunicación o en Internet sobre </a:t>
            </a:r>
          </a:p>
        </p:txBody>
      </p:sp>
      <p:sp>
        <p:nvSpPr>
          <p:cNvPr id="40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</p:spTree>
    <p:extLst>
      <p:ext uri="{BB962C8B-B14F-4D97-AF65-F5344CB8AC3E}">
        <p14:creationId xmlns:p14="http://schemas.microsoft.com/office/powerpoint/2010/main" val="8835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408184" y="1078374"/>
            <a:ext cx="313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CÍVICOS Y SOCIALES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92609" y="1384047"/>
            <a:ext cx="675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LA CONVIVENCIA Y LOS VALORES SOCIALES</a:t>
            </a:r>
          </a:p>
          <a:p>
            <a:r>
              <a:rPr lang="es-ES" sz="1600" dirty="0">
                <a:latin typeface="Eurostile" panose="020B0604020202020204" charset="0"/>
              </a:rPr>
              <a:t>5º	Realiza un uso ético de las nuevas tecnologías</a:t>
            </a:r>
          </a:p>
          <a:p>
            <a:r>
              <a:rPr lang="es-ES" sz="1600" dirty="0">
                <a:latin typeface="Eurostile" panose="020B0604020202020204" charset="0"/>
              </a:rPr>
              <a:t>5º	Conoce el empleo seguro de las nuevas  tecnologías </a:t>
            </a:r>
          </a:p>
          <a:p>
            <a:r>
              <a:rPr lang="es-ES" sz="1600" dirty="0">
                <a:latin typeface="Eurostile" panose="020B0604020202020204" charset="0"/>
              </a:rPr>
              <a:t>5º	Analiza y enjuicia críticamente los  contenidos del entorno digital </a:t>
            </a:r>
          </a:p>
          <a:p>
            <a:endParaRPr lang="es-ES" sz="1600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.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</p:spTree>
    <p:extLst>
      <p:ext uri="{BB962C8B-B14F-4D97-AF65-F5344CB8AC3E}">
        <p14:creationId xmlns:p14="http://schemas.microsoft.com/office/powerpoint/2010/main" val="397117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418666" y="1090740"/>
            <a:ext cx="234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BIOLOGÍA Y GEOLOGÍA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92609" y="1384047"/>
            <a:ext cx="6751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PROYECTO DE INVESTIGACIÓN</a:t>
            </a:r>
          </a:p>
          <a:p>
            <a:r>
              <a:rPr lang="es-ES" sz="1600" dirty="0">
                <a:latin typeface="Eurostile" panose="020B0604020202020204" charset="0"/>
              </a:rPr>
              <a:t>1º, 3º,4º	Utiliza diferentes fuentes de información, apoyándose en las TIC, 	para la elaboración y presentación de sus investigaciones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82345" y="2290227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GEOGRAFÍA E HISTORIA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92609" y="2527061"/>
            <a:ext cx="67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EL MEDIO FÍSICO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Realiza búsquedas en medios impresos y digitales referidas a 	problemas medioambientales actuales y localiza páginas y 	recursos web directamente relacionados con ellos.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EL ESPACIO HUMANO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	Interpreta textos que expliquen las características de las ciudades 	de España, ayudándote de Internet o de medios de comunicación 	escrita.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2264513" y="1050488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LENGUA CASTELLANA  Y LITERATURA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284932" y="1331426"/>
            <a:ext cx="67513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COMUNICACIÓN ORAL: ESCUCHAR Y HABLAR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Utiliza, de forma autónoma, diversas fuentes de información 	integrando los conocimientos adquiridos en sus  discursos orales o 	escritos.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Conoce y utiliza herramientas de las TIC, participando, 	intercambiando opiniones, comentando y valorando escritos ajenos 	o escribiendo y dando a conocer los suyos propios.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	Distingue entre información y opinión en mensajes procedentes de 	los medios de comunicación y entre información y persuasión en 	mensajes publicitarios orales. 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90678" y="3805204"/>
            <a:ext cx="6608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COMUNICACIÓN ESCRITA: LEER Y ESCRIBIR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Utiliza, de forma autónoma, diversas fuentes de información 	integrando los conocimientos adquiridos en sus discursos orales 	o escritos.</a:t>
            </a: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EDUCACIÓN LITERARIA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1º,2º,3º	Utiliza recursos variados de las TIC para la realización de sus 	trabajos académicos. (7. Consultar y citar adecuadamente 	fuentes de información variadas, para realizar un trabajo 	digitales)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117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78113752bbf3d4225984d74b4f7bb74635f68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994</Words>
  <Application>Microsoft Office PowerPoint</Application>
  <PresentationFormat>Presentación en pantalla (4:3)</PresentationFormat>
  <Paragraphs>262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EQUIPO-PC</dc:creator>
  <cp:lastModifiedBy>Miguel Villalain Santamaria</cp:lastModifiedBy>
  <cp:revision>105</cp:revision>
  <dcterms:created xsi:type="dcterms:W3CDTF">2014-01-31T09:26:19Z</dcterms:created>
  <dcterms:modified xsi:type="dcterms:W3CDTF">2019-01-31T08:50:59Z</dcterms:modified>
</cp:coreProperties>
</file>